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0640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4637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7220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5104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437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6842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8674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7430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49206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30"/>
              <a:buFont typeface="Century Gothic"/>
              <a:buNone/>
            </a:pPr>
            <a:r>
              <a:rPr lang="en-US" sz="423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 (contd.)</a:t>
            </a: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942975" y="1771650"/>
            <a:ext cx="9933110" cy="4593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SzPts val="2240"/>
              <a:buNone/>
            </a:pPr>
            <a:r>
              <a:rPr lang="en-US" sz="2800" b="1" dirty="0"/>
              <a:t>Security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Customer details should be secure and confidential</a:t>
            </a:r>
          </a:p>
          <a:p>
            <a:pPr marL="742950" lvl="1" indent="-285750">
              <a:buSzPts val="1600"/>
            </a:pPr>
            <a:r>
              <a:rPr lang="en-US" sz="2000" dirty="0"/>
              <a:t>Protected from external threats and monitor for any intrusion</a:t>
            </a:r>
          </a:p>
          <a:p>
            <a:pPr marL="742950" lvl="1" indent="-285750">
              <a:buSzPts val="1600"/>
            </a:pPr>
            <a:r>
              <a:rPr lang="en-US" sz="2000" dirty="0"/>
              <a:t>Training the employees on security awareness</a:t>
            </a:r>
          </a:p>
          <a:p>
            <a:pPr marL="742950" lvl="1" indent="-285750">
              <a:buSzPts val="1600"/>
            </a:pPr>
            <a:endParaRPr lang="en-US" sz="2000" dirty="0"/>
          </a:p>
          <a:p>
            <a:pPr marL="57150" lvl="0" indent="0">
              <a:spcBef>
                <a:spcPts val="0"/>
              </a:spcBef>
              <a:buSzPts val="2240"/>
              <a:buNone/>
            </a:pPr>
            <a:r>
              <a:rPr lang="en-US" sz="2800" b="1" dirty="0"/>
              <a:t>Cultural/Political/Federal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Using Licensed products</a:t>
            </a:r>
          </a:p>
          <a:p>
            <a:pPr marL="742950" lvl="1" indent="-285750">
              <a:buSzPts val="1600"/>
            </a:pPr>
            <a:r>
              <a:rPr lang="en-US" sz="2000" dirty="0"/>
              <a:t>No discrimination based on gender, race, ethnicity, etc.</a:t>
            </a:r>
          </a:p>
          <a:p>
            <a:pPr marL="742950" lvl="1" indent="-285750">
              <a:buSzPts val="1600"/>
            </a:pPr>
            <a:r>
              <a:rPr lang="en-US" sz="2000" dirty="0"/>
              <a:t>Abide by environmental, federal and state safety regulations</a:t>
            </a:r>
          </a:p>
          <a:p>
            <a:pPr marL="742950" lvl="1" indent="-285750">
              <a:buSzPts val="1600"/>
            </a:pPr>
            <a:r>
              <a:rPr lang="en-US" sz="2000" dirty="0"/>
              <a:t>Maintaining Profession workplace relationship</a:t>
            </a:r>
          </a:p>
          <a:p>
            <a:pPr marL="457200" lvl="1" indent="0">
              <a:buSzPts val="1600"/>
              <a:buNone/>
            </a:pPr>
            <a:endParaRPr lang="en-US" sz="2000" dirty="0"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09"/>
    </mc:Choice>
    <mc:Fallback xmlns="">
      <p:transition spd="slow" advTm="5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Overview</a:t>
            </a: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42975" y="192405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Systems Request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Requirement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endParaRPr/>
          </a:p>
          <a:p>
            <a: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 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 – Functional Requirements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BAAD61A-88FB-49BD-8366-82D99254C1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36"/>
    </mc:Choice>
    <mc:Fallback xmlns="">
      <p:transition spd="slow" advTm="24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Request</a:t>
            </a:r>
            <a:endParaRPr dirty="0"/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1085850" y="1455078"/>
            <a:ext cx="10073217" cy="515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Sponsor</a:t>
            </a:r>
            <a:r>
              <a:rPr lang="en-US" sz="22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Car Dealership Business Owner/CEO</a:t>
            </a:r>
            <a:endParaRPr sz="20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Need: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 purpose of this project is to develop a system to improve their business process related to customers, sales, inventory, finances, commissions and promotional offers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lang="en-US" sz="7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Requirements:</a:t>
            </a:r>
            <a:endParaRPr sz="21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(online and on-site) with vehicles</a:t>
            </a:r>
            <a:endParaRPr sz="18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and track the whole Sales process</a:t>
            </a:r>
            <a:endParaRPr sz="1800"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maintenance and ability to buy/sell/trade-in</a:t>
            </a:r>
            <a:endParaRPr sz="1800" dirty="0"/>
          </a:p>
          <a:p>
            <a:pPr marL="342900" indent="-342900">
              <a:lnSpc>
                <a:spcPct val="90000"/>
              </a:lnSpc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Compute commission for each Salesperson </a:t>
            </a:r>
            <a:r>
              <a:rPr lang="en-US" sz="1800" dirty="0"/>
              <a:t>and keep track of promotional offers 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 a weekly basis</a:t>
            </a:r>
          </a:p>
          <a:p>
            <a:pPr marL="342900" lvl="0" indent="-342900">
              <a:lnSpc>
                <a:spcPct val="90000"/>
              </a:lnSpc>
            </a:pPr>
            <a:r>
              <a:rPr lang="en-US" sz="2800" baseline="-25000" dirty="0"/>
              <a:t>Record accurate and detailed history of all the transactions for accounting and analytical reporting purposes</a:t>
            </a:r>
            <a:r>
              <a:rPr lang="en-US" sz="2800" dirty="0"/>
              <a:t> </a:t>
            </a:r>
          </a:p>
          <a:p>
            <a:pPr marL="342900" indent="-342900">
              <a:lnSpc>
                <a:spcPct val="90000"/>
              </a:lnSpc>
            </a:pPr>
            <a:endParaRPr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4362" y="5643853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1146002" y="1448719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r>
              <a:rPr lang="en-US" sz="21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increase efficiency of the sales department and improve customer satisfaction.</a:t>
            </a:r>
            <a:endParaRPr dirty="0"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</a:pPr>
            <a:endParaRPr sz="19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Issues Or Constraints: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 in migrating data from to the new system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should be built to accommodate integration of new modules.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Higher initial investment to the system infrastructure may be required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Cost of licensing the system applications, IT management and staff training.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Return on investment (ROI) maybe longer than expected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2413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839753" y="293107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42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Request </a:t>
            </a:r>
            <a:r>
              <a:rPr lang="en-US" sz="42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(contd.)</a:t>
            </a:r>
            <a:endParaRPr sz="42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43142" y="5175541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990600" y="1666875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 Report</a:t>
            </a:r>
            <a:endParaRPr sz="2300" b="1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endParaRPr sz="23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contain the following: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sz="21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Additional changes will be added throughout the project</a:t>
            </a: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895350" y="514350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r>
              <a:rPr lang="en-US" sz="4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endParaRPr sz="4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4572000" y="3200400"/>
            <a:ext cx="3048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F375CA-A1E8-404F-A686-B3073A4C2E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55200" y="5120640"/>
            <a:ext cx="995680" cy="10858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04293" y="47138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Century Gothic"/>
              <a:buNone/>
            </a:pPr>
            <a:r>
              <a:rPr lang="en-US" sz="4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033649" y="1693534"/>
            <a:ext cx="9803684" cy="482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with Vehicles</a:t>
            </a:r>
            <a:endParaRPr/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Online via search function in car dealer’s website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On-site by visiting the car showroom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Sales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 salesperson can do real-time meeting with the interested customer and persuade him to buy the car.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If the car is sold, preparing the invoice for the sales.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Car financing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Give the customer warranty card and ask about insurance options.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Complete the payment process.</a:t>
            </a:r>
            <a:endParaRPr/>
          </a:p>
          <a:p>
            <a:pPr marL="45720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matching and sales">
            <a:hlinkClick r:id="" action="ppaction://media"/>
            <a:extLst>
              <a:ext uri="{FF2B5EF4-FFF2-40B4-BE49-F238E27FC236}">
                <a16:creationId xmlns:a16="http://schemas.microsoft.com/office/drawing/2014/main" id="{464869CC-0CCC-4541-99D5-1505CA7EF7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09016" y="5811519"/>
            <a:ext cx="880533" cy="7078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036638" y="1806049"/>
            <a:ext cx="10515600" cy="359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management</a:t>
            </a:r>
            <a:endParaRPr/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internal inventory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external inventory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Commission for Salespersons</a:t>
            </a:r>
            <a:endParaRPr sz="2400" b="1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Auditing of the number of sales performed by each salesperson for that week</a:t>
            </a:r>
            <a:endParaRPr sz="1700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Processing of salesperson commission</a:t>
            </a:r>
            <a:endParaRPr/>
          </a:p>
          <a:p>
            <a:pPr marL="9144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1036638" y="518330"/>
            <a:ext cx="10515600" cy="1052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en-US" sz="4800" b="0" i="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 (contd.)</a:t>
            </a:r>
            <a:endParaRPr sz="4800" b="1" i="0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A4CD0A4-5F3D-4359-BFA8-B786FF194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05439" y="5636666"/>
            <a:ext cx="754331" cy="6917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9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1070765" y="52974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20"/>
              <a:buFont typeface="Century Gothic"/>
              <a:buNone/>
            </a:pP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b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(Contd.)	</a:t>
            </a:r>
            <a:endParaRPr sz="432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1070765" y="2417635"/>
            <a:ext cx="8946541" cy="33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Promotional Offers</a:t>
            </a:r>
            <a:endParaRPr sz="24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Internal inventory evaluation 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inventory is updated by taking into account the seasonal, holiday and also, promotional offers and also if there are any changes in the pricing structure.</a:t>
            </a:r>
            <a:endParaRPr sz="1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A0EBE7-2114-4376-8EC5-E30334D0D0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75488" y="5353594"/>
            <a:ext cx="923109" cy="9231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807065" y="612273"/>
            <a:ext cx="8911687" cy="910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771525" y="1441938"/>
            <a:ext cx="9023106" cy="473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Operational Requirements</a:t>
            </a:r>
            <a:endParaRPr sz="2800" b="1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Compatible with any web browser and mobile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Integrate well with the existing system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Proper backup of the data should be designed</a:t>
            </a:r>
          </a:p>
          <a:p>
            <a: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lang="en-US"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>
              <a:buSzPts val="2240"/>
              <a:buNone/>
            </a:pPr>
            <a:r>
              <a:rPr lang="en-US" sz="2800" b="1" dirty="0"/>
              <a:t>Performance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The system must be up and  running 24*7</a:t>
            </a:r>
          </a:p>
          <a:p>
            <a:pPr marL="742950" lvl="1" indent="-285750">
              <a:buSzPts val="1600"/>
            </a:pPr>
            <a:r>
              <a:rPr lang="en-US" sz="2000" dirty="0"/>
              <a:t>The response time for the user should be less than a second</a:t>
            </a:r>
          </a:p>
          <a:p>
            <a:pPr marL="742950" lvl="1" indent="-285750">
              <a:buSzPts val="1600"/>
            </a:pPr>
            <a:r>
              <a:rPr lang="en-US" sz="2000" dirty="0"/>
              <a:t>Accurate and detailed historical data of every transaction</a:t>
            </a:r>
          </a:p>
          <a:p>
            <a:pPr marL="742950" lvl="1" indent="-285750">
              <a:buSzPts val="1600"/>
            </a:pPr>
            <a:r>
              <a:rPr lang="en-US" sz="2000" dirty="0"/>
              <a:t>Maintaining backup system in order to support system failure</a:t>
            </a: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40"/>
    </mc:Choice>
    <mc:Fallback xmlns="">
      <p:transition spd="slow" advTm="60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395</Words>
  <Application>Microsoft Office PowerPoint</Application>
  <PresentationFormat>Widescreen</PresentationFormat>
  <Paragraphs>105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Noto Sans Symbols</vt:lpstr>
      <vt:lpstr>Ion</vt:lpstr>
      <vt:lpstr>ISDS 552 GP3</vt:lpstr>
      <vt:lpstr>Overview</vt:lpstr>
      <vt:lpstr>System Request</vt:lpstr>
      <vt:lpstr>PowerPoint Presentation</vt:lpstr>
      <vt:lpstr>PowerPoint Presentation</vt:lpstr>
      <vt:lpstr>Functional Requirements</vt:lpstr>
      <vt:lpstr>PowerPoint Presentation</vt:lpstr>
      <vt:lpstr>Functional Requirements (Contd.) </vt:lpstr>
      <vt:lpstr>Non-Functional Requirements</vt:lpstr>
      <vt:lpstr>Non-Functional Requirements (contd.) 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sanchit.singh</cp:lastModifiedBy>
  <cp:revision>16</cp:revision>
  <dcterms:modified xsi:type="dcterms:W3CDTF">2018-07-09T22:33:42Z</dcterms:modified>
</cp:coreProperties>
</file>